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71" r:id="rId2"/>
    <p:sldId id="272" r:id="rId3"/>
    <p:sldId id="273" r:id="rId4"/>
    <p:sldId id="314" r:id="rId5"/>
    <p:sldId id="316" r:id="rId6"/>
    <p:sldId id="313" r:id="rId7"/>
    <p:sldId id="302" r:id="rId8"/>
    <p:sldId id="279" r:id="rId9"/>
    <p:sldId id="304" r:id="rId10"/>
    <p:sldId id="303" r:id="rId11"/>
    <p:sldId id="296" r:id="rId12"/>
    <p:sldId id="298" r:id="rId13"/>
    <p:sldId id="297" r:id="rId14"/>
    <p:sldId id="317" r:id="rId15"/>
    <p:sldId id="318" r:id="rId16"/>
    <p:sldId id="299" r:id="rId17"/>
    <p:sldId id="320" r:id="rId18"/>
    <p:sldId id="31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23" autoAdjust="0"/>
    <p:restoredTop sz="94713"/>
  </p:normalViewPr>
  <p:slideViewPr>
    <p:cSldViewPr snapToGrid="0">
      <p:cViewPr varScale="1">
        <p:scale>
          <a:sx n="57" d="100"/>
          <a:sy n="57" d="100"/>
        </p:scale>
        <p:origin x="200" y="1736"/>
      </p:cViewPr>
      <p:guideLst>
        <p:guide orient="horz" pos="2154"/>
        <p:guide pos="38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2024. 4. 29.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6287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839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848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10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2024. 4. 29.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2024. 4. 29.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772F5193-41CD-4063-B0C7-05E32D5C3CCF}" type="datetime1">
              <a:rPr lang="ko-KR" altLang="en-US"/>
              <a:pPr lvl="0">
                <a:defRPr/>
              </a:pPr>
              <a:t>2024. 4. 29.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9C41A778-E908-4432-BB93-29EAA93A69D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vstech.co.kr/menu.se?mid=a10301040000" TargetMode="External"/><Relationship Id="rId2" Type="http://schemas.openxmlformats.org/officeDocument/2006/relationships/hyperlink" Target="https://blog.naver.com/dhjung98/20135002226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241356" y="4016317"/>
            <a:ext cx="2491019" cy="2096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3200">
                <a:solidFill>
                  <a:schemeClr val="bg1"/>
                </a:solidFill>
                <a:latin typeface="Pretendard (본문)"/>
              </a:rPr>
              <a:t>딥리닝 </a:t>
            </a:r>
            <a:r>
              <a:rPr lang="en-US" altLang="ko-KR" sz="3200">
                <a:solidFill>
                  <a:schemeClr val="bg1"/>
                </a:solidFill>
                <a:latin typeface="Pretendard (본문)"/>
              </a:rPr>
              <a:t>(3</a:t>
            </a:r>
            <a:r>
              <a:rPr lang="ko-KR" altLang="en-US" sz="3200">
                <a:solidFill>
                  <a:schemeClr val="bg1"/>
                </a:solidFill>
                <a:latin typeface="Pretendard (본문)"/>
              </a:rPr>
              <a:t>조</a:t>
            </a:r>
            <a:r>
              <a:rPr lang="en-US" altLang="ko-KR" sz="3200">
                <a:solidFill>
                  <a:schemeClr val="bg1"/>
                </a:solidFill>
                <a:latin typeface="Pretendard (본문)"/>
              </a:rPr>
              <a:t>)</a:t>
            </a:r>
          </a:p>
          <a:p>
            <a:pPr lvl="0" algn="r">
              <a:defRPr/>
            </a:pPr>
            <a:r>
              <a:rPr lang="ko-KR" altLang="en-US" sz="2500">
                <a:solidFill>
                  <a:schemeClr val="bg1"/>
                </a:solidFill>
                <a:latin typeface="Pretendard (본문)"/>
              </a:rPr>
              <a:t> 송민석</a:t>
            </a:r>
          </a:p>
          <a:p>
            <a:pPr lvl="0" algn="r">
              <a:defRPr/>
            </a:pPr>
            <a:r>
              <a:rPr lang="ko-KR" altLang="en-US" sz="2500">
                <a:solidFill>
                  <a:schemeClr val="bg1"/>
                </a:solidFill>
                <a:latin typeface="Pretendard (본문)"/>
              </a:rPr>
              <a:t> 장태현</a:t>
            </a:r>
          </a:p>
          <a:p>
            <a:pPr lvl="0" algn="r">
              <a:defRPr/>
            </a:pPr>
            <a:r>
              <a:rPr lang="ko-KR" altLang="en-US" sz="2500">
                <a:solidFill>
                  <a:schemeClr val="bg1"/>
                </a:solidFill>
                <a:latin typeface="Pretendard (본문)"/>
              </a:rPr>
              <a:t> 김동현</a:t>
            </a:r>
          </a:p>
          <a:p>
            <a:pPr lvl="0" algn="r">
              <a:defRPr/>
            </a:pPr>
            <a:r>
              <a:rPr lang="ko-KR" altLang="en-US" sz="2500">
                <a:solidFill>
                  <a:schemeClr val="bg1"/>
                </a:solidFill>
                <a:latin typeface="Pretendard (본문)"/>
              </a:rPr>
              <a:t> 최윤진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5"/>
          <p:cNvSpPr txBox="1"/>
          <p:nvPr/>
        </p:nvSpPr>
        <p:spPr>
          <a:xfrm>
            <a:off x="836383" y="1267244"/>
            <a:ext cx="105192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dirty="0" err="1">
                <a:solidFill>
                  <a:schemeClr val="bg1"/>
                </a:solidFill>
                <a:latin typeface="Pretendard (본문)"/>
              </a:rPr>
              <a:t>백본</a:t>
            </a:r>
            <a:r>
              <a:rPr lang="ko-KR" altLang="en-US" sz="3200" dirty="0">
                <a:solidFill>
                  <a:schemeClr val="bg1"/>
                </a:solidFill>
                <a:latin typeface="Pretendard (본문)"/>
              </a:rPr>
              <a:t> 네트워크를 이용한 다중 </a:t>
            </a:r>
            <a:r>
              <a:rPr lang="ko-KR" altLang="en-US" sz="3200" dirty="0" err="1">
                <a:solidFill>
                  <a:schemeClr val="bg1"/>
                </a:solidFill>
                <a:latin typeface="Pretendard (본문)"/>
              </a:rPr>
              <a:t>테스크</a:t>
            </a:r>
            <a:r>
              <a:rPr lang="ko-KR" altLang="en-US" sz="3200" dirty="0">
                <a:solidFill>
                  <a:schemeClr val="bg1"/>
                </a:solidFill>
                <a:latin typeface="Pretendard (본문)"/>
              </a:rPr>
              <a:t> 영상처리 </a:t>
            </a:r>
            <a:endParaRPr lang="en-US" altLang="ko-KR" sz="3200" dirty="0">
              <a:solidFill>
                <a:schemeClr val="bg1"/>
              </a:solidFill>
              <a:latin typeface="Pretendard (본문)"/>
            </a:endParaRPr>
          </a:p>
          <a:p>
            <a:pPr lvl="0" algn="ctr">
              <a:defRPr/>
            </a:pPr>
            <a:r>
              <a:rPr lang="ko-KR" altLang="en-US" sz="3200" dirty="0" err="1">
                <a:solidFill>
                  <a:schemeClr val="bg1"/>
                </a:solidFill>
                <a:latin typeface="Pretendard (본문)"/>
              </a:rPr>
              <a:t>딥러닝</a:t>
            </a:r>
            <a:r>
              <a:rPr lang="ko-KR" altLang="en-US" sz="3200" dirty="0">
                <a:solidFill>
                  <a:schemeClr val="bg1"/>
                </a:solidFill>
                <a:latin typeface="Pretendard (본문)"/>
              </a:rPr>
              <a:t> 네트워크 및 </a:t>
            </a:r>
            <a:r>
              <a:rPr lang="en-US" altLang="ko-KR" sz="3200" dirty="0">
                <a:solidFill>
                  <a:schemeClr val="bg1"/>
                </a:solidFill>
                <a:latin typeface="Pretendard (본문)"/>
              </a:rPr>
              <a:t>VCM</a:t>
            </a:r>
            <a:endParaRPr lang="ko-KR" altLang="en-US" sz="3200" dirty="0">
              <a:solidFill>
                <a:schemeClr val="bg1"/>
              </a:solidFill>
              <a:latin typeface="Pretendard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8664" y="266236"/>
            <a:ext cx="424904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CNN(Convolutional neural network)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특징 학습 방법에 대한 입력을 자동차로 하는 CNN 표현. 계속 작아지는 연결된 정육면체와 분류로 표현됨.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08948" y="3037104"/>
            <a:ext cx="8247852" cy="280427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20940" y="5983632"/>
            <a:ext cx="2060941" cy="453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/>
              <a:t>CNN</a:t>
            </a:r>
            <a:r>
              <a:rPr lang="ko-KR" altLang="en-US" sz="2400"/>
              <a:t>의 구조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748" y="1016626"/>
            <a:ext cx="1072011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100" b="1" dirty="0"/>
              <a:t>정의</a:t>
            </a:r>
            <a:r>
              <a:rPr lang="en-US" altLang="ko-KR" sz="2100" dirty="0"/>
              <a:t>:</a:t>
            </a:r>
            <a:r>
              <a:rPr lang="ko-KR" altLang="en-US" sz="2100" dirty="0"/>
              <a:t>  </a:t>
            </a:r>
            <a:r>
              <a:rPr lang="ko-KR" altLang="en-US" sz="2100" dirty="0" err="1"/>
              <a:t>컨볼루션</a:t>
            </a:r>
            <a:r>
              <a:rPr lang="ko-KR" altLang="en-US" sz="2100" dirty="0"/>
              <a:t> 계층과 </a:t>
            </a:r>
            <a:r>
              <a:rPr lang="ko-KR" altLang="en-US" sz="2100" dirty="0" err="1"/>
              <a:t>풀링</a:t>
            </a:r>
            <a:r>
              <a:rPr lang="ko-KR" altLang="en-US" sz="2100" dirty="0"/>
              <a:t> 계층 등으로 구성된 이미지 처리에 사용되는 인공 신경망 구조</a:t>
            </a:r>
            <a:endParaRPr lang="en-US" altLang="ko-KR" sz="2100" dirty="0"/>
          </a:p>
        </p:txBody>
      </p:sp>
      <p:sp>
        <p:nvSpPr>
          <p:cNvPr id="12" name="TextBox 11"/>
          <p:cNvSpPr txBox="1"/>
          <p:nvPr/>
        </p:nvSpPr>
        <p:spPr>
          <a:xfrm>
            <a:off x="756285" y="2221675"/>
            <a:ext cx="5739824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100" b="1"/>
              <a:t>기능</a:t>
            </a:r>
            <a:r>
              <a:rPr lang="en-US" altLang="ko-KR" sz="2100"/>
              <a:t>:</a:t>
            </a:r>
            <a:r>
              <a:rPr lang="ko-KR" altLang="en-US" sz="2100"/>
              <a:t>이미지분석 및 객체 인식 작업을 위해 사용</a:t>
            </a:r>
            <a:r>
              <a:rPr lang="en-US" altLang="ko-KR" sz="2100"/>
              <a:t> </a:t>
            </a:r>
            <a:endParaRPr lang="ko-KR" altLang="en-US" sz="2100"/>
          </a:p>
        </p:txBody>
      </p:sp>
    </p:spTree>
    <p:extLst>
      <p:ext uri="{BB962C8B-B14F-4D97-AF65-F5344CB8AC3E}">
        <p14:creationId xmlns:p14="http://schemas.microsoft.com/office/powerpoint/2010/main" val="4199652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5" y="3350782"/>
              <a:ext cx="317106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멘토링 과정</a:t>
              </a:r>
              <a:endParaRPr lang="en-US" altLang="ko-KR" sz="4800" b="1" spc="-3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1364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멘토링 과정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7455" y="916619"/>
            <a:ext cx="4524490" cy="576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/>
              <a:t>멘토 교수님</a:t>
            </a:r>
            <a:r>
              <a:rPr lang="en-US" altLang="ko-KR" sz="1600"/>
              <a:t>:</a:t>
            </a:r>
            <a:r>
              <a:rPr lang="ko-KR" altLang="en-US" sz="1600"/>
              <a:t> 서정일 교수님</a:t>
            </a:r>
          </a:p>
          <a:p>
            <a:pPr lvl="0">
              <a:defRPr/>
            </a:pPr>
            <a:r>
              <a:rPr lang="ko-KR" altLang="en-US" sz="1600" b="1"/>
              <a:t>멘토링 진행 시간</a:t>
            </a:r>
            <a:r>
              <a:rPr lang="en-US" altLang="ko-KR" sz="1600"/>
              <a:t>:</a:t>
            </a:r>
            <a:r>
              <a:rPr lang="ko-KR" altLang="en-US" sz="1600"/>
              <a:t> </a:t>
            </a:r>
            <a:r>
              <a:rPr lang="en-US" altLang="ko-KR" sz="1600"/>
              <a:t>3.18  19</a:t>
            </a:r>
            <a:r>
              <a:rPr lang="ko-KR" altLang="en-US" sz="1600"/>
              <a:t>시 진행</a:t>
            </a:r>
            <a:r>
              <a:rPr lang="en-US" altLang="ko-KR" sz="1600"/>
              <a:t>(1</a:t>
            </a:r>
            <a:r>
              <a:rPr lang="ko-KR" altLang="en-US" sz="1600"/>
              <a:t>시간</a:t>
            </a:r>
            <a:r>
              <a:rPr lang="en-US" altLang="ko-KR" sz="160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454" y="1788993"/>
            <a:ext cx="10233740" cy="466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/>
              <a:t>Q1. </a:t>
            </a:r>
            <a:r>
              <a:rPr lang="ko-KR" altLang="en-US" sz="2500" b="1"/>
              <a:t> </a:t>
            </a:r>
            <a:r>
              <a:rPr lang="en-US" altLang="ko-KR" sz="2500" b="1"/>
              <a:t>VCM</a:t>
            </a:r>
            <a:r>
              <a:rPr lang="ko-KR" altLang="en-US" sz="2500" b="1"/>
              <a:t>이 주제의 핵심이라고 파악 하였는데 옳게 판단하였는가에 질문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0010" y="2612648"/>
            <a:ext cx="91487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/>
              <a:t>VCM</a:t>
            </a:r>
            <a:r>
              <a:rPr lang="ko-KR" altLang="en-US" sz="2000"/>
              <a:t>에 기술 중 </a:t>
            </a:r>
            <a:r>
              <a:rPr lang="en-US" altLang="ko-KR" sz="2000"/>
              <a:t>VVC -&gt; HEVC </a:t>
            </a:r>
            <a:r>
              <a:rPr lang="ko-KR" altLang="en-US" sz="2000"/>
              <a:t>변환 작업 우선적으로 수행하고 이를 토대로 하여 애플리케이션 개발 등에 활용 제안의 방향성을 제시</a:t>
            </a:r>
          </a:p>
        </p:txBody>
      </p:sp>
      <p:sp>
        <p:nvSpPr>
          <p:cNvPr id="10" name="화살표: 오른쪽 9"/>
          <p:cNvSpPr/>
          <p:nvPr/>
        </p:nvSpPr>
        <p:spPr>
          <a:xfrm>
            <a:off x="297455" y="2610835"/>
            <a:ext cx="865597" cy="64632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7454" y="4091791"/>
            <a:ext cx="6081311" cy="487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 b="1"/>
              <a:t>Q2. </a:t>
            </a:r>
            <a:r>
              <a:rPr lang="ko-KR" altLang="en-US" sz="2600" b="1"/>
              <a:t>관련 기술 논문에 대한 질문</a:t>
            </a:r>
          </a:p>
        </p:txBody>
      </p:sp>
      <p:sp>
        <p:nvSpPr>
          <p:cNvPr id="12" name="화살표: 오른쪽 11"/>
          <p:cNvSpPr/>
          <p:nvPr/>
        </p:nvSpPr>
        <p:spPr>
          <a:xfrm>
            <a:off x="297454" y="5159852"/>
            <a:ext cx="865597" cy="64632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00010" y="5282961"/>
            <a:ext cx="91487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/>
              <a:t>교수님 연구실의 학부 인턴생을 소개 및 학생에게 소스 코드 및 논문 자료 수령 </a:t>
            </a:r>
          </a:p>
        </p:txBody>
      </p:sp>
    </p:spTree>
    <p:extLst>
      <p:ext uri="{BB962C8B-B14F-4D97-AF65-F5344CB8AC3E}">
        <p14:creationId xmlns:p14="http://schemas.microsoft.com/office/powerpoint/2010/main" val="2430397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661784" y="872277"/>
            <a:ext cx="5530215" cy="4483771"/>
            <a:chOff x="6661785" y="310803"/>
            <a:chExt cx="553021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661785" y="310803"/>
              <a:ext cx="1634400" cy="31167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783146" y="3363741"/>
              <a:ext cx="504561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400" b="1" spc="-300" dirty="0">
                  <a:solidFill>
                    <a:schemeClr val="bg1"/>
                  </a:solidFill>
                  <a:latin typeface="+mn-ea"/>
                </a:rPr>
                <a:t>과제 계획 및 방향성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6422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5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4380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프로젝트 방향성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6537" y="973780"/>
            <a:ext cx="8109024" cy="4370221"/>
          </a:xfrm>
          <a:prstGeom prst="rect">
            <a:avLst/>
          </a:prstGeom>
        </p:spPr>
      </p:pic>
      <p:sp>
        <p:nvSpPr>
          <p:cNvPr id="54" name="TextBox 7"/>
          <p:cNvSpPr txBox="1"/>
          <p:nvPr/>
        </p:nvSpPr>
        <p:spPr>
          <a:xfrm>
            <a:off x="1092697" y="5803427"/>
            <a:ext cx="9689774" cy="519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tx1"/>
                </a:solidFill>
              </a:rPr>
              <a:t>한국 기업 아이브스에서 제공하는 객체 감지와 이동 경로 추적 서비스</a:t>
            </a:r>
          </a:p>
        </p:txBody>
      </p:sp>
    </p:spTree>
    <p:extLst>
      <p:ext uri="{BB962C8B-B14F-4D97-AF65-F5344CB8AC3E}">
        <p14:creationId xmlns:p14="http://schemas.microsoft.com/office/powerpoint/2010/main" val="3653085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5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4380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프로젝트 방향성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0060" y="1869170"/>
            <a:ext cx="4232838" cy="3087260"/>
          </a:xfrm>
          <a:prstGeom prst="rect">
            <a:avLst/>
          </a:prstGeom>
        </p:spPr>
      </p:pic>
      <p:sp>
        <p:nvSpPr>
          <p:cNvPr id="57" name="덧셈 기호 56"/>
          <p:cNvSpPr/>
          <p:nvPr/>
        </p:nvSpPr>
        <p:spPr>
          <a:xfrm>
            <a:off x="5273093" y="2806959"/>
            <a:ext cx="1250560" cy="1244081"/>
          </a:xfrm>
          <a:prstGeom prst="mathPlus">
            <a:avLst>
              <a:gd name="adj1" fmla="val 2352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/>
          <a:srcRect r="37180"/>
          <a:stretch>
            <a:fillRect/>
          </a:stretch>
        </p:blipFill>
        <p:spPr>
          <a:xfrm>
            <a:off x="7235253" y="685180"/>
            <a:ext cx="3282726" cy="2743819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/>
          <a:srcRect l="7370" r="7550"/>
          <a:stretch>
            <a:fillRect/>
          </a:stretch>
        </p:blipFill>
        <p:spPr>
          <a:xfrm>
            <a:off x="7295328" y="3804817"/>
            <a:ext cx="3243779" cy="250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41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5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4380810" cy="515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과제 계획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4242" y="1479760"/>
            <a:ext cx="11203514" cy="412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56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385093" y="2712909"/>
            <a:ext cx="5421813" cy="1295382"/>
            <a:chOff x="6770186" y="3499191"/>
            <a:chExt cx="5421813" cy="1295382"/>
          </a:xfrm>
        </p:grpSpPr>
        <p:sp>
          <p:nvSpPr>
            <p:cNvPr id="3" name="TextBox 2"/>
            <p:cNvSpPr txBox="1"/>
            <p:nvPr/>
          </p:nvSpPr>
          <p:spPr>
            <a:xfrm>
              <a:off x="6770186" y="3499191"/>
              <a:ext cx="5045615" cy="9427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5600" b="1" spc="-300">
                  <a:solidFill>
                    <a:schemeClr val="bg1"/>
                  </a:solidFill>
                  <a:latin typeface="+mn-ea"/>
                </a:rPr>
                <a:t>Q &amp; A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 flipV="1">
              <a:off x="8204613" y="4545742"/>
              <a:ext cx="2326174" cy="12959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9570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5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4380810" cy="515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참고 문헌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4"/>
          <p:cNvSpPr txBox="1"/>
          <p:nvPr/>
        </p:nvSpPr>
        <p:spPr>
          <a:xfrm>
            <a:off x="350420" y="1101892"/>
            <a:ext cx="11587224" cy="4782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1.</a:t>
            </a:r>
            <a:r>
              <a:rPr lang="ko-KR" altLang="en-US" sz="2800" b="1" spc="-300">
                <a:solidFill>
                  <a:schemeClr val="accent1"/>
                </a:solidFill>
              </a:rPr>
              <a:t> </a:t>
            </a:r>
            <a:r>
              <a:rPr lang="en-US" altLang="ko-KR" sz="2800" b="1" spc="-300">
                <a:solidFill>
                  <a:schemeClr val="accent1"/>
                </a:solidFill>
                <a:hlinkClick r:id="rId2"/>
              </a:rPr>
              <a:t>https://blog.naver.com/dhjung98/20135002226</a:t>
            </a:r>
            <a:endParaRPr lang="en-US" altLang="ko-KR" sz="2800" b="1" spc="-300">
              <a:solidFill>
                <a:schemeClr val="accent1"/>
              </a:solidFill>
            </a:endParaRPr>
          </a:p>
          <a:p>
            <a:pPr lvl="0">
              <a:defRPr/>
            </a:pPr>
            <a:endParaRPr lang="en-US" altLang="ko-KR" sz="2800" b="1" spc="-300">
              <a:solidFill>
                <a:schemeClr val="accent1"/>
              </a:solidFill>
            </a:endParaRPr>
          </a:p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2. https://electrek.co/2018/10/15/tesla-new-autopilot-neural-net-v9/</a:t>
            </a:r>
          </a:p>
          <a:p>
            <a:pPr lvl="0">
              <a:defRPr/>
            </a:pPr>
            <a:endParaRPr lang="en-US" altLang="ko-KR" sz="2800" b="1" spc="-300">
              <a:solidFill>
                <a:schemeClr val="accent1"/>
              </a:solidFill>
            </a:endParaRPr>
          </a:p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3. https://www.nature.com/articles/s41598-022-16262-8</a:t>
            </a:r>
          </a:p>
          <a:p>
            <a:pPr lvl="0">
              <a:defRPr/>
            </a:pPr>
            <a:endParaRPr lang="en-US" altLang="ko-KR" sz="2800" b="1" spc="-300">
              <a:solidFill>
                <a:schemeClr val="accent1"/>
              </a:solidFill>
            </a:endParaRPr>
          </a:p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4. https://kr.mathworks.com/discovery/convolutional-neural-network.html</a:t>
            </a:r>
          </a:p>
          <a:p>
            <a:pPr lvl="0">
              <a:defRPr/>
            </a:pPr>
            <a:endParaRPr lang="en-US" altLang="ko-KR" sz="2800" b="1" spc="-300">
              <a:solidFill>
                <a:schemeClr val="accent1"/>
              </a:solidFill>
            </a:endParaRPr>
          </a:p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5. </a:t>
            </a:r>
            <a:r>
              <a:rPr lang="en-US" altLang="ko-KR" sz="2800" b="1" spc="-300">
                <a:solidFill>
                  <a:schemeClr val="accent1"/>
                </a:solidFill>
                <a:hlinkClick r:id="rId3"/>
              </a:rPr>
              <a:t>https://www.ivstech.co.kr/menu.se?mid=a10301040000</a:t>
            </a:r>
            <a:endParaRPr lang="en-US" altLang="ko-KR" sz="2800" b="1" spc="-300">
              <a:solidFill>
                <a:schemeClr val="accent1"/>
              </a:solidFill>
            </a:endParaRPr>
          </a:p>
          <a:p>
            <a:pPr lvl="0">
              <a:defRPr/>
            </a:pPr>
            <a:endParaRPr lang="en-US" altLang="ko-KR" sz="2800" b="1" spc="-300">
              <a:solidFill>
                <a:schemeClr val="accent1"/>
              </a:solidFill>
            </a:endParaRPr>
          </a:p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6. https://www.fitpetmall.com/blog/dog-first-walk</a:t>
            </a:r>
          </a:p>
        </p:txBody>
      </p:sp>
    </p:spTree>
    <p:extLst>
      <p:ext uri="{BB962C8B-B14F-4D97-AF65-F5344CB8AC3E}">
        <p14:creationId xmlns:p14="http://schemas.microsoft.com/office/powerpoint/2010/main" val="2200548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r="10930"/>
          <a:stretch>
            <a:fillRect/>
          </a:stretch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94435" y="721892"/>
            <a:ext cx="123730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/>
                </a:solidFill>
                <a:latin typeface="+mj-ea"/>
                <a:ea typeface="+mj-ea"/>
              </a:rPr>
              <a:t>목</a:t>
            </a:r>
            <a:r>
              <a:rPr lang="en-US" altLang="ko-KR" sz="3600" b="1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ko-KR" altLang="en-US" sz="3600" b="1">
                <a:solidFill>
                  <a:schemeClr val="accent1"/>
                </a:solidFill>
                <a:latin typeface="+mj-ea"/>
                <a:ea typeface="+mj-ea"/>
              </a:rPr>
              <a:t>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95704" y="2160720"/>
            <a:ext cx="3048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1"/>
                </a:solidFill>
              </a:rPr>
              <a:t>1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40166" y="2103584"/>
            <a:ext cx="83285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rgbClr val="224D60"/>
                </a:solidFill>
              </a:rPr>
              <a:t>주제</a:t>
            </a:r>
            <a:endParaRPr lang="en-US" altLang="ko-KR" sz="2800" spc="-300">
              <a:solidFill>
                <a:srgbClr val="224D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03985" y="2966972"/>
            <a:ext cx="37053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1"/>
                </a:solidFill>
              </a:rPr>
              <a:t>2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9672" y="3826437"/>
            <a:ext cx="18742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1"/>
                </a:solidFill>
              </a:rPr>
              <a:t>멘토링  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3985" y="3890261"/>
            <a:ext cx="36742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1"/>
                </a:solidFill>
              </a:rPr>
              <a:t>3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27885" y="2911432"/>
            <a:ext cx="218522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1"/>
                </a:solidFill>
              </a:rPr>
              <a:t>관련 기술 조사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32939" y="4650658"/>
            <a:ext cx="285064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1"/>
                </a:solidFill>
              </a:rPr>
              <a:t>과제 계획 및 방향성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85110" y="986190"/>
            <a:ext cx="195411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1"/>
                </a:solidFill>
                <a:latin typeface="+mn-ea"/>
              </a:rPr>
              <a:t>Table of contents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32560" y="4766259"/>
            <a:ext cx="3685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1"/>
                </a:solidFill>
              </a:rPr>
              <a:t>4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6817895" y="3350782"/>
              <a:ext cx="1338828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spc="-300">
                  <a:solidFill>
                    <a:srgbClr val="F9FCFD"/>
                  </a:solidFill>
                </a:rPr>
                <a:t>주제</a:t>
              </a:r>
              <a:endParaRPr lang="ko-KR" altLang="en-US" sz="4800" b="1" spc="-300">
                <a:solidFill>
                  <a:srgbClr val="F9FCFD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1435" y="272716"/>
            <a:ext cx="76851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3460" y="272716"/>
            <a:ext cx="101874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주  제 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2001" y="1017252"/>
            <a:ext cx="12059999" cy="54294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3000" dirty="0" err="1">
                <a:solidFill>
                  <a:schemeClr val="tx1"/>
                </a:solidFill>
                <a:effectLst/>
              </a:rPr>
              <a:t>백본</a:t>
            </a:r>
            <a:r>
              <a:rPr lang="ko-KR" altLang="en-US" sz="3000" dirty="0">
                <a:solidFill>
                  <a:schemeClr val="tx1"/>
                </a:solidFill>
                <a:effectLst/>
              </a:rPr>
              <a:t> 네트워크를 이용한 다중 </a:t>
            </a:r>
            <a:r>
              <a:rPr lang="ko-KR" altLang="en-US" sz="3000" dirty="0" err="1">
                <a:solidFill>
                  <a:schemeClr val="tx1"/>
                </a:solidFill>
                <a:effectLst/>
              </a:rPr>
              <a:t>테스크</a:t>
            </a:r>
            <a:r>
              <a:rPr lang="ko-KR" altLang="en-US" sz="3000" dirty="0">
                <a:solidFill>
                  <a:schemeClr val="tx1"/>
                </a:solidFill>
                <a:effectLst/>
              </a:rPr>
              <a:t> 영상처리 </a:t>
            </a:r>
            <a:r>
              <a:rPr lang="ko-KR" altLang="en-US" sz="3000" dirty="0" err="1">
                <a:solidFill>
                  <a:schemeClr val="tx1"/>
                </a:solidFill>
                <a:effectLst/>
              </a:rPr>
              <a:t>딥러닝</a:t>
            </a:r>
            <a:r>
              <a:rPr lang="ko-KR" altLang="en-US" sz="3000" dirty="0">
                <a:solidFill>
                  <a:schemeClr val="tx1"/>
                </a:solidFill>
                <a:effectLst/>
              </a:rPr>
              <a:t> 네트워크 및 </a:t>
            </a:r>
            <a:r>
              <a:rPr lang="en-US" altLang="ko-KR" sz="3000" dirty="0">
                <a:solidFill>
                  <a:schemeClr val="tx1"/>
                </a:solidFill>
                <a:effectLst/>
              </a:rPr>
              <a:t>VCM</a:t>
            </a:r>
          </a:p>
        </p:txBody>
      </p:sp>
    </p:spTree>
    <p:extLst>
      <p:ext uri="{BB962C8B-B14F-4D97-AF65-F5344CB8AC3E}">
        <p14:creationId xmlns:p14="http://schemas.microsoft.com/office/powerpoint/2010/main" val="151197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1435" y="272716"/>
            <a:ext cx="76851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3460" y="272716"/>
            <a:ext cx="101874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주  제 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2001" y="1017252"/>
            <a:ext cx="12059999" cy="54294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3000" strike="dblStrike" dirty="0">
                <a:solidFill>
                  <a:schemeClr val="tx1"/>
                </a:solidFill>
                <a:effectLst/>
              </a:rPr>
              <a:t>백본 네트워크를 이용한 다중 </a:t>
            </a:r>
            <a:r>
              <a:rPr lang="ko-KR" altLang="en-US" sz="3000" strike="dblStrike" dirty="0" err="1">
                <a:solidFill>
                  <a:schemeClr val="tx1"/>
                </a:solidFill>
                <a:effectLst/>
              </a:rPr>
              <a:t>테스크</a:t>
            </a:r>
            <a:r>
              <a:rPr lang="ko-KR" altLang="en-US" sz="3000" strike="dblStrike" dirty="0">
                <a:solidFill>
                  <a:schemeClr val="tx1"/>
                </a:solidFill>
                <a:effectLst/>
              </a:rPr>
              <a:t> 영상처리 딥러닝 네트워크 및 </a:t>
            </a:r>
            <a:r>
              <a:rPr lang="en-US" altLang="ko-KR" sz="3000" strike="dblStrike" dirty="0">
                <a:solidFill>
                  <a:schemeClr val="tx1"/>
                </a:solidFill>
                <a:effectLst/>
              </a:rPr>
              <a:t>VCM</a:t>
            </a:r>
          </a:p>
        </p:txBody>
      </p:sp>
      <p:sp>
        <p:nvSpPr>
          <p:cNvPr id="4106" name="TextBox 12"/>
          <p:cNvSpPr txBox="1"/>
          <p:nvPr/>
        </p:nvSpPr>
        <p:spPr>
          <a:xfrm>
            <a:off x="132001" y="2251743"/>
            <a:ext cx="12059999" cy="55399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algn="ctr">
              <a:defRPr/>
            </a:pPr>
            <a:r>
              <a:rPr lang="ko-KR" altLang="en-US" sz="3000">
                <a:solidFill>
                  <a:schemeClr val="tx1"/>
                </a:solidFill>
              </a:rPr>
              <a:t>딥러닝을 활용한 </a:t>
            </a:r>
            <a:r>
              <a:rPr lang="ko-KR" altLang="en-US" sz="3000" b="1">
                <a:solidFill>
                  <a:srgbClr val="FF6600"/>
                </a:solidFill>
              </a:rPr>
              <a:t>다중</a:t>
            </a:r>
            <a:r>
              <a:rPr lang="ko-KR" altLang="en-US" sz="3000">
                <a:solidFill>
                  <a:schemeClr val="tx1"/>
                </a:solidFill>
              </a:rPr>
              <a:t> </a:t>
            </a:r>
            <a:r>
              <a:rPr lang="ko-KR" altLang="en-US" sz="3000" b="1">
                <a:solidFill>
                  <a:srgbClr val="FF6600"/>
                </a:solidFill>
              </a:rPr>
              <a:t>테스크</a:t>
            </a:r>
            <a:r>
              <a:rPr lang="ko-KR" altLang="en-US" sz="3000">
                <a:solidFill>
                  <a:schemeClr val="tx1"/>
                </a:solidFill>
              </a:rPr>
              <a:t> 영상처리 기술 연구</a:t>
            </a:r>
          </a:p>
        </p:txBody>
      </p:sp>
      <p:sp>
        <p:nvSpPr>
          <p:cNvPr id="4107" name="오른쪽 화살표 4106"/>
          <p:cNvSpPr/>
          <p:nvPr/>
        </p:nvSpPr>
        <p:spPr>
          <a:xfrm rot="5383978">
            <a:off x="5647271" y="1422406"/>
            <a:ext cx="511566" cy="87444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42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1435" y="272716"/>
            <a:ext cx="76851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3460" y="272716"/>
            <a:ext cx="101874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주  제 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2001" y="1017252"/>
            <a:ext cx="12059999" cy="54294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3000" strike="dblStrike">
                <a:solidFill>
                  <a:schemeClr val="tx1"/>
                </a:solidFill>
                <a:effectLst/>
              </a:rPr>
              <a:t>백본 네트워크를 이용한 다중 테스크 영상처리 딥러닝 네트워크 및 </a:t>
            </a:r>
            <a:r>
              <a:rPr lang="en-US" altLang="ko-KR" sz="3000" strike="dblStrike">
                <a:solidFill>
                  <a:schemeClr val="tx1"/>
                </a:solidFill>
                <a:effectLst/>
              </a:rPr>
              <a:t>VCM</a:t>
            </a:r>
          </a:p>
        </p:txBody>
      </p:sp>
      <p:sp>
        <p:nvSpPr>
          <p:cNvPr id="4104" name="TextBox 7"/>
          <p:cNvSpPr txBox="1"/>
          <p:nvPr/>
        </p:nvSpPr>
        <p:spPr>
          <a:xfrm>
            <a:off x="1978813" y="5809907"/>
            <a:ext cx="2180608" cy="51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rgbClr val="224D60"/>
                </a:solidFill>
              </a:rPr>
              <a:t>단 일  테스크</a:t>
            </a:r>
          </a:p>
        </p:txBody>
      </p:sp>
      <p:sp>
        <p:nvSpPr>
          <p:cNvPr id="4106" name="TextBox 12"/>
          <p:cNvSpPr txBox="1"/>
          <p:nvPr/>
        </p:nvSpPr>
        <p:spPr>
          <a:xfrm>
            <a:off x="132001" y="2251743"/>
            <a:ext cx="12059999" cy="55399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algn="ctr">
              <a:defRPr/>
            </a:pPr>
            <a:r>
              <a:rPr lang="ko-KR" altLang="en-US" sz="3000">
                <a:solidFill>
                  <a:schemeClr val="tx1"/>
                </a:solidFill>
              </a:rPr>
              <a:t>딥러닝을 활용한 </a:t>
            </a:r>
            <a:r>
              <a:rPr lang="ko-KR" altLang="en-US" sz="3000" b="1">
                <a:solidFill>
                  <a:srgbClr val="FF6600"/>
                </a:solidFill>
              </a:rPr>
              <a:t>다중</a:t>
            </a:r>
            <a:r>
              <a:rPr lang="ko-KR" altLang="en-US" sz="3000">
                <a:solidFill>
                  <a:schemeClr val="tx1"/>
                </a:solidFill>
              </a:rPr>
              <a:t> </a:t>
            </a:r>
            <a:r>
              <a:rPr lang="ko-KR" altLang="en-US" sz="3000" b="1">
                <a:solidFill>
                  <a:srgbClr val="FF6600"/>
                </a:solidFill>
              </a:rPr>
              <a:t>테스크</a:t>
            </a:r>
            <a:r>
              <a:rPr lang="ko-KR" altLang="en-US" sz="3000">
                <a:solidFill>
                  <a:schemeClr val="tx1"/>
                </a:solidFill>
              </a:rPr>
              <a:t> 영상처리 기술 연구</a:t>
            </a:r>
          </a:p>
        </p:txBody>
      </p:sp>
      <p:sp>
        <p:nvSpPr>
          <p:cNvPr id="4107" name="오른쪽 화살표 4106"/>
          <p:cNvSpPr/>
          <p:nvPr/>
        </p:nvSpPr>
        <p:spPr>
          <a:xfrm rot="5383978">
            <a:off x="5647271" y="1422406"/>
            <a:ext cx="511566" cy="87444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4112" name="그림 41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77430" y="3070844"/>
            <a:ext cx="5225404" cy="2598748"/>
          </a:xfrm>
          <a:prstGeom prst="rect">
            <a:avLst/>
          </a:prstGeom>
        </p:spPr>
      </p:pic>
      <p:sp>
        <p:nvSpPr>
          <p:cNvPr id="4113" name="TextBox 7"/>
          <p:cNvSpPr txBox="1"/>
          <p:nvPr/>
        </p:nvSpPr>
        <p:spPr>
          <a:xfrm>
            <a:off x="7800854" y="5748479"/>
            <a:ext cx="2031578" cy="510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rgbClr val="224D60"/>
                </a:solidFill>
              </a:rPr>
              <a:t>다 중  테스크</a:t>
            </a:r>
          </a:p>
        </p:txBody>
      </p:sp>
      <p:pic>
        <p:nvPicPr>
          <p:cNvPr id="4117" name="그림 41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1414" y="2963931"/>
            <a:ext cx="4482844" cy="27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0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3460" y="272716"/>
            <a:ext cx="37133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다중  테스크  처리의  장점 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62967" y="5987639"/>
            <a:ext cx="4280179" cy="392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그래프출처</a:t>
            </a:r>
            <a:r>
              <a:rPr lang="en-US" altLang="ko-KR" sz="1000"/>
              <a:t>:</a:t>
            </a:r>
            <a:r>
              <a:rPr lang="ko-KR" altLang="en-US" sz="1000"/>
              <a:t> </a:t>
            </a:r>
            <a:r>
              <a:rPr lang="en-US" altLang="ko-KR" sz="1000"/>
              <a:t>Lucas Pascal,’Multi-task deep learning for glaucoma detection from color fundus images’ </a:t>
            </a:r>
            <a:r>
              <a:rPr lang="en-US" altLang="ko-KR" sz="1000">
                <a:latin typeface="MV Boli"/>
                <a:ea typeface="한컴 쿨재즈 L"/>
              </a:rPr>
              <a:t>J.Nature,</a:t>
            </a:r>
            <a:r>
              <a:rPr lang="en-US" altLang="ko-KR" sz="1000"/>
              <a:t> 2022</a:t>
            </a:r>
          </a:p>
        </p:txBody>
      </p:sp>
      <p:pic>
        <p:nvPicPr>
          <p:cNvPr id="3075" name="그림 307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9020" y="1592406"/>
            <a:ext cx="7353162" cy="4355182"/>
          </a:xfrm>
          <a:prstGeom prst="rect">
            <a:avLst/>
          </a:prstGeom>
        </p:spPr>
      </p:pic>
      <p:sp>
        <p:nvSpPr>
          <p:cNvPr id="3076" name="TextBox 4"/>
          <p:cNvSpPr txBox="1"/>
          <p:nvPr/>
        </p:nvSpPr>
        <p:spPr>
          <a:xfrm>
            <a:off x="1861185" y="1212256"/>
            <a:ext cx="896728" cy="4146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100" b="1" spc="-300">
                <a:solidFill>
                  <a:schemeClr val="tx1"/>
                </a:solidFill>
              </a:rPr>
              <a:t>정확도</a:t>
            </a:r>
          </a:p>
        </p:txBody>
      </p:sp>
      <p:sp>
        <p:nvSpPr>
          <p:cNvPr id="3077" name="TextBox 4"/>
          <p:cNvSpPr txBox="1"/>
          <p:nvPr/>
        </p:nvSpPr>
        <p:spPr>
          <a:xfrm>
            <a:off x="9200750" y="5543992"/>
            <a:ext cx="895431" cy="4142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100" b="1" spc="-300">
                <a:solidFill>
                  <a:schemeClr val="tx1"/>
                </a:solidFill>
              </a:rPr>
              <a:t>학습률</a:t>
            </a:r>
          </a:p>
        </p:txBody>
      </p:sp>
    </p:spTree>
    <p:extLst>
      <p:ext uri="{BB962C8B-B14F-4D97-AF65-F5344CB8AC3E}">
        <p14:creationId xmlns:p14="http://schemas.microsoft.com/office/powerpoint/2010/main" val="2105559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5" y="3350782"/>
              <a:ext cx="384913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관련 기술 조사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8859" y="240317"/>
            <a:ext cx="4585995" cy="519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VCM(Video Coding for Machine)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0738" y="986105"/>
            <a:ext cx="104986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100" b="1" dirty="0"/>
              <a:t>정의</a:t>
            </a:r>
            <a:r>
              <a:rPr lang="en-US" altLang="ko-KR" sz="2100" dirty="0"/>
              <a:t>: </a:t>
            </a:r>
            <a:r>
              <a:rPr lang="ko-KR" altLang="en-US" sz="2100" dirty="0"/>
              <a:t>영상 데이터를 기계학습 및 딥러닝 모델에 적합한 형태로 압축하는 기술 </a:t>
            </a:r>
            <a:endParaRPr lang="en-US" altLang="ko-KR" sz="2100" dirty="0"/>
          </a:p>
          <a:p>
            <a:pPr lvl="0">
              <a:defRPr/>
            </a:pPr>
            <a:r>
              <a:rPr lang="ko-KR" altLang="en-US" sz="2100" b="1" dirty="0"/>
              <a:t>중점</a:t>
            </a:r>
            <a:r>
              <a:rPr lang="en-US" altLang="ko-KR" sz="2100" dirty="0"/>
              <a:t>:</a:t>
            </a:r>
            <a:r>
              <a:rPr lang="ko-KR" altLang="en-US" sz="2100" b="1" dirty="0"/>
              <a:t> </a:t>
            </a:r>
            <a:r>
              <a:rPr lang="ko-KR" altLang="en-US" sz="2100" dirty="0"/>
              <a:t>인간이 인지하는 화질에 대한 요구가 아닌 기계의 이해와 최적화</a:t>
            </a:r>
            <a:r>
              <a:rPr lang="en-US" altLang="ko-KR" sz="2100" dirty="0"/>
              <a:t> </a:t>
            </a:r>
            <a:endParaRPr lang="ko-KR" altLang="en-US" sz="2100" dirty="0"/>
          </a:p>
        </p:txBody>
      </p:sp>
      <p:sp>
        <p:nvSpPr>
          <p:cNvPr id="14" name="TextBox 13"/>
          <p:cNvSpPr txBox="1"/>
          <p:nvPr/>
        </p:nvSpPr>
        <p:spPr>
          <a:xfrm>
            <a:off x="528785" y="1868614"/>
            <a:ext cx="1049866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100" b="1"/>
              <a:t>기능</a:t>
            </a:r>
            <a:r>
              <a:rPr lang="en-US" altLang="ko-KR" sz="2100"/>
              <a:t>: </a:t>
            </a:r>
            <a:r>
              <a:rPr lang="ko-KR" altLang="en-US" sz="2100"/>
              <a:t>비디오 데이터 압축 및 전송 시 이용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62694" y="6062261"/>
            <a:ext cx="1943531" cy="421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/>
              <a:t>VCM</a:t>
            </a:r>
            <a:r>
              <a:rPr lang="ko-KR" altLang="en-US" sz="2200"/>
              <a:t>의 예시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39588" y="3753208"/>
            <a:ext cx="2685214" cy="214091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29625" y="2535075"/>
            <a:ext cx="2559700" cy="201786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53425" y="4677881"/>
            <a:ext cx="2605057" cy="2009616"/>
          </a:xfrm>
          <a:prstGeom prst="rect">
            <a:avLst/>
          </a:prstGeom>
        </p:spPr>
      </p:pic>
      <p:sp>
        <p:nvSpPr>
          <p:cNvPr id="19" name="화살표: 오른쪽 18"/>
          <p:cNvSpPr/>
          <p:nvPr/>
        </p:nvSpPr>
        <p:spPr>
          <a:xfrm rot="21212888">
            <a:off x="5854391" y="3817954"/>
            <a:ext cx="1721699" cy="76565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2" name="화살표: 오른쪽 21"/>
          <p:cNvSpPr/>
          <p:nvPr/>
        </p:nvSpPr>
        <p:spPr>
          <a:xfrm rot="539081">
            <a:off x="5792920" y="5475886"/>
            <a:ext cx="1758722" cy="7306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1360925" y="5441660"/>
            <a:ext cx="1430866" cy="319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/>
              <a:t>Low QP</a:t>
            </a:r>
            <a:endParaRPr lang="ko-KR" altLang="en-US" sz="1500"/>
          </a:p>
        </p:txBody>
      </p:sp>
      <p:sp>
        <p:nvSpPr>
          <p:cNvPr id="24" name="TextBox 23"/>
          <p:cNvSpPr txBox="1"/>
          <p:nvPr/>
        </p:nvSpPr>
        <p:spPr>
          <a:xfrm>
            <a:off x="11346834" y="3429000"/>
            <a:ext cx="1430866" cy="312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/>
              <a:t>High QP</a:t>
            </a:r>
            <a:endParaRPr lang="ko-KR" altLang="en-US" sz="1500"/>
          </a:p>
        </p:txBody>
      </p:sp>
      <p:sp>
        <p:nvSpPr>
          <p:cNvPr id="23" name="TextBox 22"/>
          <p:cNvSpPr txBox="1"/>
          <p:nvPr/>
        </p:nvSpPr>
        <p:spPr>
          <a:xfrm>
            <a:off x="6125392" y="3652978"/>
            <a:ext cx="60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FG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239352" y="5183966"/>
            <a:ext cx="609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BG</a:t>
            </a:r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rcRect r="25740"/>
          <a:stretch>
            <a:fillRect/>
          </a:stretch>
        </p:blipFill>
        <p:spPr>
          <a:xfrm>
            <a:off x="402959" y="2514765"/>
            <a:ext cx="2074909" cy="37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1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419</Words>
  <Application>Microsoft Macintosh PowerPoint</Application>
  <PresentationFormat>와이드스크린</PresentationFormat>
  <Paragraphs>90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Pretendard</vt:lpstr>
      <vt:lpstr>Pretendard (본문)</vt:lpstr>
      <vt:lpstr>Pretendard Black</vt:lpstr>
      <vt:lpstr>Arial</vt:lpstr>
      <vt:lpstr>Calibri</vt:lpstr>
      <vt:lpstr>MV Boli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동현</cp:lastModifiedBy>
  <cp:revision>382</cp:revision>
  <dcterms:created xsi:type="dcterms:W3CDTF">2022-08-03T01:14:38Z</dcterms:created>
  <dcterms:modified xsi:type="dcterms:W3CDTF">2024-04-28T19:25:20Z</dcterms:modified>
  <cp:version/>
</cp:coreProperties>
</file>